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9" r:id="rId12"/>
    <p:sldId id="267" r:id="rId13"/>
    <p:sldId id="268" r:id="rId14"/>
    <p:sldId id="271" r:id="rId15"/>
    <p:sldId id="277" r:id="rId16"/>
    <p:sldId id="273" r:id="rId17"/>
    <p:sldId id="274" r:id="rId18"/>
    <p:sldId id="279" r:id="rId19"/>
    <p:sldId id="280" r:id="rId20"/>
    <p:sldId id="281" r:id="rId21"/>
    <p:sldId id="282" r:id="rId22"/>
    <p:sldId id="283" r:id="rId23"/>
    <p:sldId id="275" r:id="rId24"/>
    <p:sldId id="278" r:id="rId25"/>
    <p:sldId id="284" r:id="rId26"/>
    <p:sldId id="266" r:id="rId27"/>
    <p:sldId id="272" r:id="rId28"/>
    <p:sldId id="27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ABC"/>
    <a:srgbClr val="038CDB"/>
    <a:srgbClr val="231F20"/>
    <a:srgbClr val="FFFFFF"/>
    <a:srgbClr val="393939"/>
    <a:srgbClr val="494949"/>
    <a:srgbClr val="0000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3" autoAdjust="0"/>
    <p:restoredTop sz="94648" autoAdjust="0"/>
  </p:normalViewPr>
  <p:slideViewPr>
    <p:cSldViewPr>
      <p:cViewPr varScale="1">
        <p:scale>
          <a:sx n="78" d="100"/>
          <a:sy n="78" d="100"/>
        </p:scale>
        <p:origin x="18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86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0191D0-35D0-4643-BF00-9CB192E7F9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53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A9920-4945-468F-87F8-4E9E88B0018D}" type="slidenum">
              <a:rPr lang="en-US"/>
              <a:pPr/>
              <a:t>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D3A8F-56F1-46FC-B533-C8750BA84409}" type="slidenum">
              <a:rPr lang="en-US"/>
              <a:pPr/>
              <a:t>2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D3A8F-56F1-46FC-B533-C8750BA84409}" type="slidenum">
              <a:rPr lang="en-US"/>
              <a:pPr/>
              <a:t>8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56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D3A8F-56F1-46FC-B533-C8750BA84409}" type="slidenum">
              <a:rPr lang="en-US"/>
              <a:pPr/>
              <a:t>13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64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D3A8F-56F1-46FC-B533-C8750BA84409}" type="slidenum">
              <a:rPr lang="en-US"/>
              <a:pPr/>
              <a:t>23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2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052513"/>
            <a:ext cx="3241675" cy="1008062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1638" y="5373688"/>
            <a:ext cx="3240087" cy="5762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12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778500" y="2205038"/>
            <a:ext cx="1601788" cy="4102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50" y="2205038"/>
            <a:ext cx="4654550" cy="4102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5112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6AA96-E46D-44E2-9272-EBA2C1A51D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3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73E22-F17E-4EA6-B941-75ADAC57F3D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597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72ADD-EED6-4CE8-BB95-5E7FBFC71D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229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25625" y="1600200"/>
            <a:ext cx="338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2575" y="1600200"/>
            <a:ext cx="33861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E2D5F-33E6-4B19-B9A1-842E501B994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887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AC53C-CFB6-46B0-891F-9FE1FD6120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366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C1C8D-444E-4443-B585-EC063BDAA3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794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25C63-9AFC-4715-A655-91B6DE2C9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905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6F897-A311-4E8B-AFFA-35907BC0854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7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2759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3C599-E0A2-411B-AEE8-1D5931F7225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198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8A00D-DB85-4E4A-9390-237AB04248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797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274638"/>
            <a:ext cx="1730375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25625" y="274638"/>
            <a:ext cx="504031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362EB-CB23-4B81-85FD-A5E53A9455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8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2506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550" y="3141663"/>
            <a:ext cx="3127375" cy="316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51325" y="3141663"/>
            <a:ext cx="3128963" cy="316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4997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1538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3344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14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637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1855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205038"/>
            <a:ext cx="64087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3141663"/>
            <a:ext cx="6408738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Dosis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Dosis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Dosis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Dosis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Dosis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Dosis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Dosis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Dosis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274638"/>
            <a:ext cx="6851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25" y="1600200"/>
            <a:ext cx="69230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359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359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359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74F3F7-C12B-41D7-9A29-F7A5513CC25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6666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666666"/>
          </a:solidFill>
          <a:latin typeface="Dosis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666666"/>
          </a:solidFill>
          <a:latin typeface="Dosis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666666"/>
          </a:solidFill>
          <a:latin typeface="Dosis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666666"/>
          </a:solidFill>
          <a:latin typeface="Dosis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66666"/>
          </a:solidFill>
          <a:latin typeface="Dosis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66666"/>
          </a:solidFill>
          <a:latin typeface="Dosis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66666"/>
          </a:solidFill>
          <a:latin typeface="Dosis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66666"/>
          </a:solidFill>
          <a:latin typeface="Dosis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6666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ostas@uop.gr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hyperlink" Target="https://users.uop.gr/~costa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tinationcrm.com/Articles/Columns-Departments/Customer-Experience/CRMs-Critical-Role-in-Successful-Digital-Transformation-139495.aspx" TargetMode="External"/><Relationship Id="rId2" Type="http://schemas.openxmlformats.org/officeDocument/2006/relationships/hyperlink" Target="https://www.imd.org/research-knowledge/reports/digitalvortex2019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industryweek.com/technology-and-iiot/article/22025777/know-your-customers-industry-40-editio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deloitte.com/content/dam/Deloitte/ch/Documents/manufacturing/ch-en-manufacturing-industry-4-0-24102014.pdf" TargetMode="External"/><Relationship Id="rId2" Type="http://schemas.openxmlformats.org/officeDocument/2006/relationships/hyperlink" Target="https://www2.deloitte.com/gr/en/pages/strategy/articles/pr_industry_4_0_deloitte_greece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ottomotors.com/blog/5-industry-4-0-technologies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5256584" cy="2087959"/>
          </a:xfrm>
          <a:noFill/>
        </p:spPr>
        <p:txBody>
          <a:bodyPr/>
          <a:lstStyle/>
          <a:p>
            <a:r>
              <a:rPr lang="el-G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Αξιοποιώντας τις δυνατότητες της τεχνολογίας πληροφοριών για αποτελεσματική διοίκηση και μετασχηματισμό των επιχειρήσεων στην ψηφιακή εποχή</a:t>
            </a:r>
            <a:endParaRPr lang="uk-UA" sz="26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896" y="4653136"/>
            <a:ext cx="4248472" cy="10800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Κώστας Βασιλάκης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Καθηγητής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Πανεπιστήμιο Πελοποννήσου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161D4E-FD4E-4DD8-814C-EF5EEC61F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744472"/>
            <a:ext cx="1152128" cy="1132926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786A533-5A08-4812-B9F5-76E0EDF86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16" y="5968735"/>
            <a:ext cx="8712968" cy="7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Εκπαιδευτικές ενημερωτικές παρεμβάσεις της Επιτροπής Καινοτομίας και Επιχειρηματικότητας </a:t>
            </a:r>
            <a:endParaRPr 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4BBDD-E99B-45E6-872B-C2EFBFAB9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Τεχνολογίες για επαύξηση των </a:t>
            </a:r>
            <a:r>
              <a:rPr lang="en-US" dirty="0"/>
              <a:t>CRM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9072-8349-46F0-8C99-DBE5E8E92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1124744"/>
            <a:ext cx="6923088" cy="5616624"/>
          </a:xfrm>
        </p:spPr>
        <p:txBody>
          <a:bodyPr/>
          <a:lstStyle/>
          <a:p>
            <a:r>
              <a:rPr lang="el-GR" dirty="0"/>
              <a:t>Εργαλεία ολοκλήρωσης και ανάλυσης δεδομένων</a:t>
            </a:r>
          </a:p>
          <a:p>
            <a:pPr lvl="1"/>
            <a:r>
              <a:rPr lang="el-GR" dirty="0"/>
              <a:t>Απόκτηση βαθιάς γνώσης για τους πελάτες, επιτρέποντας την προσωπική προσαρμογή και τη βελτιστοποίηση της επικοινωνίας και των υπηρεσιών</a:t>
            </a:r>
          </a:p>
          <a:p>
            <a:r>
              <a:rPr lang="el-GR" dirty="0"/>
              <a:t>Κοινωνικά δίκτυα</a:t>
            </a:r>
            <a:endParaRPr lang="en-US" dirty="0"/>
          </a:p>
          <a:p>
            <a:pPr lvl="1"/>
            <a:r>
              <a:rPr lang="el-GR" dirty="0"/>
              <a:t>Τόσο για δημόσιες όσο και για ιδιωτικές ομάδες</a:t>
            </a:r>
          </a:p>
          <a:p>
            <a:pPr lvl="1"/>
            <a:r>
              <a:rPr lang="el-GR" dirty="0"/>
              <a:t>Απόκτηση γνώσης από τα ψηφιακά φόρα των πελατών, ειδικά από τις αρνητικές κριτικές!</a:t>
            </a:r>
          </a:p>
          <a:p>
            <a:r>
              <a:rPr lang="el-GR" dirty="0"/>
              <a:t>Προώθηση της αφοσίωσης και εμπλοκής των πελατών</a:t>
            </a:r>
          </a:p>
          <a:p>
            <a:pPr lvl="1"/>
            <a:r>
              <a:rPr lang="el-GR" dirty="0"/>
              <a:t>Μέσω της προσωπικής προσαρμογής του περιεχομένου, εμπλουτισμού της εμπειρίας, </a:t>
            </a:r>
            <a:r>
              <a:rPr lang="el-GR" dirty="0" err="1"/>
              <a:t>πολυκαναλική</a:t>
            </a:r>
            <a:r>
              <a:rPr lang="el-GR" dirty="0"/>
              <a:t> επικοινωνία, ψηφιακές έρευνες/γκάλοπ</a:t>
            </a:r>
          </a:p>
          <a:p>
            <a:r>
              <a:rPr lang="el-GR" dirty="0"/>
              <a:t>Υποστηρικτικές</a:t>
            </a:r>
            <a:r>
              <a:rPr lang="en-US" dirty="0"/>
              <a:t>/enabling</a:t>
            </a:r>
            <a:r>
              <a:rPr lang="el-GR" dirty="0"/>
              <a:t> τεχνολογίες όπως π.χ. </a:t>
            </a:r>
            <a:r>
              <a:rPr lang="en-US" dirty="0"/>
              <a:t>TN</a:t>
            </a:r>
          </a:p>
          <a:p>
            <a:pPr lvl="1"/>
            <a:r>
              <a:rPr lang="el-GR" dirty="0"/>
              <a:t>Αυτοματοποίηση των διαχειριστικών λειτουργιών, υιοθέτηση καινοτόμων προσεγγίσεων όπως π.χ. </a:t>
            </a:r>
            <a:r>
              <a:rPr lang="en-US" dirty="0"/>
              <a:t>chatbots </a:t>
            </a:r>
            <a:r>
              <a:rPr lang="el-GR" dirty="0"/>
              <a:t>πληροφόρησης ή εξυπηρέτησης</a:t>
            </a:r>
          </a:p>
        </p:txBody>
      </p:sp>
    </p:spTree>
    <p:extLst>
      <p:ext uri="{BB962C8B-B14F-4D97-AF65-F5344CB8AC3E}">
        <p14:creationId xmlns:p14="http://schemas.microsoft.com/office/powerpoint/2010/main" val="185093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FA007-2312-4439-8055-E56C85BC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Εφαρμογή τεχνολογιών στα </a:t>
            </a:r>
            <a:r>
              <a:rPr lang="en-US" dirty="0"/>
              <a:t>CRM </a:t>
            </a:r>
            <a:r>
              <a:rPr lang="el-GR" dirty="0"/>
              <a:t>για την υποστήριξη του ψηφιακού μετασχηματισμού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C315D-8B7C-411B-AA68-6A9EE9866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4" y="1268760"/>
            <a:ext cx="7138863" cy="5314602"/>
          </a:xfrm>
        </p:spPr>
        <p:txBody>
          <a:bodyPr/>
          <a:lstStyle/>
          <a:p>
            <a:r>
              <a:rPr lang="el-GR" dirty="0"/>
              <a:t>Σύνδεση με τα κοινωνικά δίκτυα</a:t>
            </a:r>
          </a:p>
          <a:p>
            <a:pPr lvl="1"/>
            <a:r>
              <a:rPr lang="el-GR" dirty="0"/>
              <a:t>Σύνδεση των προφίλ των πελατών με τα προφίλ τους στα κοινωνικά δίκτυα (εύκολο μέσω του «συνδέσου με τον λογαριασμό </a:t>
            </a:r>
            <a:r>
              <a:rPr lang="en-US" dirty="0"/>
              <a:t>Facebook/Twitter</a:t>
            </a:r>
            <a:r>
              <a:rPr lang="el-GR" dirty="0"/>
              <a:t>»</a:t>
            </a:r>
            <a:r>
              <a:rPr lang="en-US" dirty="0"/>
              <a:t>)</a:t>
            </a:r>
            <a:endParaRPr lang="el-GR" dirty="0"/>
          </a:p>
          <a:p>
            <a:r>
              <a:rPr lang="el-GR" dirty="0"/>
              <a:t>Προσθήκη ανάλυσης του περιεχομένου των κοινωνικών δικτύων</a:t>
            </a:r>
          </a:p>
          <a:p>
            <a:pPr lvl="1"/>
            <a:r>
              <a:rPr lang="el-GR" dirty="0"/>
              <a:t>«Εξόρυξη γνώμης» – να γνωρίζουμε τι πιστεύουν οι πελάτες και το κοινό για την εταιρεία και τα προϊόντα</a:t>
            </a:r>
          </a:p>
          <a:p>
            <a:r>
              <a:rPr lang="el-GR" dirty="0"/>
              <a:t>Προσθήκη «επιχειρηματικής ευφυΐας για πελάτες»</a:t>
            </a:r>
            <a:endParaRPr lang="en-US" dirty="0"/>
          </a:p>
          <a:p>
            <a:pPr lvl="1"/>
            <a:r>
              <a:rPr lang="el-GR" dirty="0"/>
              <a:t>Μαθαίνουμε ποιοι είναι οι ανώνυμοι επισκέπτες, στοχεύουμε σε αυτούς και τους εξυπηρετούμε καλύτερα, αυξάνοντας το μερίδιο αγοράς!</a:t>
            </a:r>
          </a:p>
          <a:p>
            <a:r>
              <a:rPr lang="el-GR" dirty="0"/>
              <a:t>Χρήση ολιστικών προφίλ για την προσωπική προσαρμογή της επικοινωνίας και της εμπειρίας πελατών</a:t>
            </a:r>
            <a:endParaRPr lang="en-US" dirty="0"/>
          </a:p>
          <a:p>
            <a:pPr lvl="1"/>
            <a:r>
              <a:rPr lang="el-GR" dirty="0"/>
              <a:t>Στόχευση και αυτοματοποίηση του </a:t>
            </a:r>
            <a:r>
              <a:rPr lang="en-US" dirty="0"/>
              <a:t>marketing</a:t>
            </a:r>
            <a:r>
              <a:rPr lang="el-GR" dirty="0"/>
              <a:t>, προσωπικά προσαρμοσμένο περιεχόμενο</a:t>
            </a:r>
          </a:p>
        </p:txBody>
      </p:sp>
    </p:spTree>
    <p:extLst>
      <p:ext uri="{BB962C8B-B14F-4D97-AF65-F5344CB8AC3E}">
        <p14:creationId xmlns:p14="http://schemas.microsoft.com/office/powerpoint/2010/main" val="2659273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2C891-1B81-4C1B-8F58-A7812C57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Κατευθύνσεις στα </a:t>
            </a:r>
            <a:r>
              <a:rPr lang="en-US" dirty="0"/>
              <a:t>CRM </a:t>
            </a:r>
            <a:r>
              <a:rPr lang="el-GR" dirty="0"/>
              <a:t>για την υποστήριξη του ψηφιακού μετασχηματισμού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9CCEB-B7B0-4577-A5BC-C7CAAFF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1600200"/>
            <a:ext cx="6923088" cy="4983162"/>
          </a:xfrm>
        </p:spPr>
        <p:txBody>
          <a:bodyPr/>
          <a:lstStyle/>
          <a:p>
            <a:r>
              <a:rPr lang="el-GR" dirty="0"/>
              <a:t>Ολοκλήρωση με εφαρμογές διαχείρισης κοινωνικών δικτύων</a:t>
            </a:r>
          </a:p>
          <a:p>
            <a:pPr lvl="1"/>
            <a:r>
              <a:rPr lang="el-GR" dirty="0"/>
              <a:t>Δημιουργία / κατάλληλη στόχευση / βελτιστοποίηση / παρακολούθηση / ανάδραση στο περιεχόμενο που ανεβάζουν οι πελάτες</a:t>
            </a:r>
          </a:p>
          <a:p>
            <a:r>
              <a:rPr lang="el-GR" dirty="0"/>
              <a:t>Ολοκλήρωση με εργαλεία πωλήσεων (ή χρήση κατάλληλων επεκτάσεων στα </a:t>
            </a:r>
            <a:r>
              <a:rPr lang="en-US" dirty="0"/>
              <a:t>CRM)</a:t>
            </a:r>
            <a:endParaRPr lang="el-GR" dirty="0"/>
          </a:p>
          <a:p>
            <a:pPr lvl="1"/>
            <a:r>
              <a:rPr lang="el-GR" dirty="0"/>
              <a:t>Να κλείσουμε τον «βρόχο της πληροφορίας» και να είμαστε σε θέση να αξιολογήσουμε την αποτελεσματικότητα της εξυπηρέτησης των πελατών και των δράσεων εμπορικής προώθησης (</a:t>
            </a:r>
            <a:r>
              <a:rPr lang="en-US" dirty="0"/>
              <a:t>marketing</a:t>
            </a:r>
            <a:r>
              <a:rPr lang="el-GR"/>
              <a:t>)</a:t>
            </a:r>
            <a:endParaRPr lang="en-US" dirty="0"/>
          </a:p>
          <a:p>
            <a:r>
              <a:rPr lang="el-GR" dirty="0"/>
              <a:t>Αξιοποίηση της ΤΝ</a:t>
            </a:r>
            <a:endParaRPr lang="en-US" dirty="0"/>
          </a:p>
          <a:p>
            <a:pPr lvl="1"/>
            <a:r>
              <a:rPr lang="el-GR" dirty="0"/>
              <a:t>Ευρεία γκάμα από εφαρμογές, που ξεκινά από αυτοματοποίηση των διαχειριστικών λειτουργιών και φτάνει στην επεξεργασία φυσικής γλώσσας και τα </a:t>
            </a:r>
            <a:r>
              <a:rPr lang="en-US" dirty="0"/>
              <a:t>chatbots </a:t>
            </a:r>
            <a:r>
              <a:rPr lang="el-GR" dirty="0"/>
              <a:t>πληροφόρησης/εξυπηρέτησης</a:t>
            </a:r>
          </a:p>
        </p:txBody>
      </p:sp>
    </p:spTree>
    <p:extLst>
      <p:ext uri="{BB962C8B-B14F-4D97-AF65-F5344CB8AC3E}">
        <p14:creationId xmlns:p14="http://schemas.microsoft.com/office/powerpoint/2010/main" val="3987646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060575"/>
            <a:ext cx="5904582" cy="649288"/>
          </a:xfrm>
        </p:spPr>
        <p:txBody>
          <a:bodyPr/>
          <a:lstStyle/>
          <a:p>
            <a:r>
              <a:rPr lang="el-GR" dirty="0"/>
              <a:t>Βιομηχανία 4.0 / </a:t>
            </a:r>
            <a:r>
              <a:rPr lang="en-US" dirty="0"/>
              <a:t>Industry 4.0</a:t>
            </a:r>
            <a:endParaRPr lang="uk-UA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997200"/>
            <a:ext cx="7993063" cy="3600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dirty="0"/>
              <a:t>Μία νέα εποχή για τη βιομηχανία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l-GR" i="1" dirty="0"/>
              <a:t>Ένα επιπλέον στάδιο ανάπτυξης στην οργάνωση και τη διαχείριση της συνολικής διαδικασίας της αλυσίδας αξίας στη βιομηχανία</a:t>
            </a:r>
          </a:p>
          <a:p>
            <a:pPr>
              <a:lnSpc>
                <a:spcPct val="80000"/>
              </a:lnSpc>
            </a:pPr>
            <a:r>
              <a:rPr lang="en-US" i="1" dirty="0"/>
              <a:t>… </a:t>
            </a:r>
            <a:br>
              <a:rPr lang="en-US" i="1" dirty="0"/>
            </a:br>
            <a:r>
              <a:rPr lang="el-GR" i="1" dirty="0"/>
              <a:t>Αποκαλείται η «τέταρτη βιομηχανική επανάσταση»</a:t>
            </a:r>
            <a:r>
              <a:rPr lang="en-US" i="1" dirty="0"/>
              <a:t>, </a:t>
            </a:r>
            <a:r>
              <a:rPr lang="el-GR" i="1" dirty="0"/>
              <a:t>που θα χτιστεί στη βάση των μεικτών </a:t>
            </a:r>
            <a:r>
              <a:rPr lang="en-US" i="1" dirty="0"/>
              <a:t>cyber-physical </a:t>
            </a:r>
            <a:r>
              <a:rPr lang="el-GR" i="1" dirty="0"/>
              <a:t>συστημάτων παραγωγής</a:t>
            </a:r>
            <a:r>
              <a:rPr lang="en-US" i="1" dirty="0"/>
              <a:t>, </a:t>
            </a:r>
            <a:r>
              <a:rPr lang="el-GR" i="1" dirty="0"/>
              <a:t>που θα συγχωνεύσουν τον εικονικό και τον πραγματικό κόσμο</a:t>
            </a:r>
            <a:endParaRPr lang="en-US" i="1" dirty="0"/>
          </a:p>
          <a:p>
            <a:pPr>
              <a:lnSpc>
                <a:spcPct val="80000"/>
              </a:lnSpc>
            </a:pPr>
            <a:endParaRPr lang="en-US" i="1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el-GR" sz="1600" i="1" dirty="0">
                <a:solidFill>
                  <a:schemeClr val="bg1">
                    <a:lumMod val="65000"/>
                  </a:schemeClr>
                </a:solidFill>
              </a:rPr>
              <a:t>Πηγή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Delloite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, “Industry 4.0: Challenges and solutions for the digital transformation and use of exponential technologies”</a:t>
            </a:r>
          </a:p>
          <a:p>
            <a:pPr>
              <a:lnSpc>
                <a:spcPct val="80000"/>
              </a:lnSpc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5554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4A30CD-3C58-4F32-B826-834E81053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274638"/>
            <a:ext cx="7201346" cy="778098"/>
          </a:xfrm>
        </p:spPr>
        <p:txBody>
          <a:bodyPr/>
          <a:lstStyle/>
          <a:p>
            <a:r>
              <a:rPr lang="el-GR" dirty="0"/>
              <a:t>Νέο (ή τροποποιημένο) μοντέλο αλυσίδας αξίας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77FF1F-D8AE-4572-971B-B55EC3802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237" y="1046404"/>
            <a:ext cx="6467475" cy="2047875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3373A9D3-0465-4E98-ADF5-6BFCBCB64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2792" y="2780928"/>
            <a:ext cx="3146512" cy="362684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E391BDB-B6C2-4391-BEE9-ADC4C58EDFC2}"/>
              </a:ext>
            </a:extLst>
          </p:cNvPr>
          <p:cNvSpPr/>
          <p:nvPr/>
        </p:nvSpPr>
        <p:spPr>
          <a:xfrm>
            <a:off x="3779912" y="908720"/>
            <a:ext cx="2952328" cy="5832648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83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597468-C3D1-43FD-9223-C2F728B2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Βιομηχανία</a:t>
            </a:r>
            <a:r>
              <a:rPr lang="en-US" dirty="0"/>
              <a:t> 4.0: </a:t>
            </a:r>
            <a:r>
              <a:rPr lang="el-GR" dirty="0"/>
              <a:t>Βασικές τεχνολογίες </a:t>
            </a:r>
            <a:r>
              <a:rPr lang="en-US" dirty="0"/>
              <a:t>[1/2]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CBEC8C-E5B5-48D5-BD86-8449A2FE6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1600200"/>
            <a:ext cx="6923088" cy="4781128"/>
          </a:xfrm>
        </p:spPr>
        <p:txBody>
          <a:bodyPr/>
          <a:lstStyle/>
          <a:p>
            <a:r>
              <a:rPr lang="el-GR" dirty="0"/>
              <a:t>Διαδίκτυο των πραγμάτων</a:t>
            </a:r>
            <a:endParaRPr lang="en-US" dirty="0"/>
          </a:p>
          <a:p>
            <a:pPr lvl="1"/>
            <a:r>
              <a:rPr lang="el-GR" dirty="0"/>
              <a:t>Συσκευές που συνδέονται στο διαδίκτυο (ή σε ιδιωτικό μέρος του) και μπορούν να ερωτηθούν για δεδομένα αίσθησης του φυσικού κόσμου (</a:t>
            </a:r>
            <a:r>
              <a:rPr lang="en-US" dirty="0"/>
              <a:t>sensors) </a:t>
            </a:r>
            <a:r>
              <a:rPr lang="el-GR" dirty="0"/>
              <a:t>ή να </a:t>
            </a:r>
            <a:r>
              <a:rPr lang="el-GR" dirty="0" err="1"/>
              <a:t>ενταλθούν</a:t>
            </a:r>
            <a:r>
              <a:rPr lang="el-GR" dirty="0"/>
              <a:t> να εκτελέσουν ενέργειες (</a:t>
            </a:r>
            <a:r>
              <a:rPr lang="en-US" dirty="0"/>
              <a:t>actuators)</a:t>
            </a:r>
            <a:endParaRPr lang="el-GR" dirty="0"/>
          </a:p>
          <a:p>
            <a:r>
              <a:rPr lang="el-GR" dirty="0"/>
              <a:t>Μεικτά </a:t>
            </a:r>
            <a:r>
              <a:rPr lang="en-US" dirty="0"/>
              <a:t>Cyber Physical </a:t>
            </a:r>
            <a:r>
              <a:rPr lang="el-GR" dirty="0"/>
              <a:t>συστήματα</a:t>
            </a:r>
            <a:endParaRPr lang="en-US" dirty="0"/>
          </a:p>
          <a:p>
            <a:pPr lvl="1"/>
            <a:r>
              <a:rPr lang="el-GR" dirty="0"/>
              <a:t>Το αποτέλεσμα της ολοκλήρωσης φυσικών συστημάτων, υπολογιστών και δικτύων</a:t>
            </a:r>
          </a:p>
          <a:p>
            <a:pPr lvl="1"/>
            <a:r>
              <a:rPr lang="el-GR" dirty="0"/>
              <a:t>Τα φυσικά συστήματα παρακολουθούνται και ελέγχονται από υπολογιστές, ενώ τα δίκτυα παρέχουν τη συνδεσιμότητα</a:t>
            </a:r>
          </a:p>
          <a:p>
            <a:pPr lvl="1"/>
            <a:r>
              <a:rPr lang="el-GR" dirty="0"/>
              <a:t>Αρχιτεκτονική «κλειστού βρόχου»: το περιβάλλον/τα </a:t>
            </a:r>
            <a:r>
              <a:rPr lang="el-GR" dirty="0" err="1"/>
              <a:t>συμφραζόμενα</a:t>
            </a:r>
            <a:r>
              <a:rPr lang="el-GR" dirty="0"/>
              <a:t>, οι ενέργειες και τα αποτελέσματα αποτιμώνται και </a:t>
            </a:r>
            <a:r>
              <a:rPr lang="el-GR" dirty="0" err="1"/>
              <a:t>εκκινούνται</a:t>
            </a:r>
            <a:r>
              <a:rPr lang="el-GR" dirty="0"/>
              <a:t> νέες ενέργειες</a:t>
            </a:r>
          </a:p>
        </p:txBody>
      </p:sp>
    </p:spTree>
    <p:extLst>
      <p:ext uri="{BB962C8B-B14F-4D97-AF65-F5344CB8AC3E}">
        <p14:creationId xmlns:p14="http://schemas.microsoft.com/office/powerpoint/2010/main" val="2905741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E723-F46D-4738-803B-6B824BA28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274638"/>
            <a:ext cx="6851650" cy="562074"/>
          </a:xfrm>
        </p:spPr>
        <p:txBody>
          <a:bodyPr/>
          <a:lstStyle/>
          <a:p>
            <a:r>
              <a:rPr lang="el-GR" dirty="0"/>
              <a:t>Βιομηχανία</a:t>
            </a:r>
            <a:r>
              <a:rPr lang="en-US" dirty="0"/>
              <a:t> 4.0: </a:t>
            </a:r>
            <a:r>
              <a:rPr lang="el-GR" dirty="0"/>
              <a:t>Βασικές τεχνολογίες</a:t>
            </a:r>
            <a:r>
              <a:rPr lang="en-US" dirty="0"/>
              <a:t>[2/2]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098ED-EC6C-4D29-9D9E-B1FA087B8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4" y="836712"/>
            <a:ext cx="7210872" cy="6021288"/>
          </a:xfrm>
        </p:spPr>
        <p:txBody>
          <a:bodyPr/>
          <a:lstStyle/>
          <a:p>
            <a:r>
              <a:rPr lang="el-GR" dirty="0"/>
              <a:t>Ευφυές εργοστάσιο</a:t>
            </a:r>
            <a:endParaRPr lang="en-US" dirty="0"/>
          </a:p>
          <a:p>
            <a:pPr lvl="1"/>
            <a:r>
              <a:rPr lang="el-GR" dirty="0"/>
              <a:t>Άμεση Σύνδεση (</a:t>
            </a:r>
            <a:r>
              <a:rPr lang="en-US" dirty="0"/>
              <a:t>seamless linking) </a:t>
            </a:r>
            <a:r>
              <a:rPr lang="el-GR" dirty="0"/>
              <a:t>όλων των σταδίων παραγωγής: από τον προγραμματισμό μέχρι την παραγωγή και τη διανομή</a:t>
            </a:r>
            <a:endParaRPr lang="en-US" dirty="0"/>
          </a:p>
          <a:p>
            <a:r>
              <a:rPr lang="el-GR" dirty="0"/>
              <a:t>Μεγάλα δεδομένα</a:t>
            </a:r>
            <a:endParaRPr lang="en-US" dirty="0"/>
          </a:p>
          <a:p>
            <a:pPr lvl="1"/>
            <a:r>
              <a:rPr lang="el-GR" dirty="0"/>
              <a:t>Συλλογή, αποθήκευση, επεξεργασία, ανάλυση και οπτικοποίηση πολύ μεγάλου όγκου δεδομένων που χαρακτηρίζεται από τα 5</a:t>
            </a:r>
            <a:r>
              <a:rPr lang="en-US" dirty="0"/>
              <a:t>V (Volume, Variety, Velocity, Veracity, Value) </a:t>
            </a:r>
          </a:p>
          <a:p>
            <a:r>
              <a:rPr lang="el-GR" dirty="0"/>
              <a:t>Διαλειτουργικότητα</a:t>
            </a:r>
            <a:endParaRPr lang="en-US" dirty="0"/>
          </a:p>
          <a:p>
            <a:pPr lvl="1"/>
            <a:r>
              <a:rPr lang="el-GR" dirty="0"/>
              <a:t>Απαιτούμενο συστατικό για την επικοινωνία και τη συνεργασία όλων των στοιχείων της Βιομηχανίας</a:t>
            </a:r>
            <a:r>
              <a:rPr lang="en-US" dirty="0"/>
              <a:t> 4.0</a:t>
            </a:r>
            <a:r>
              <a:rPr lang="el-GR" dirty="0"/>
              <a:t>, από το επίπεδο των συσκευών </a:t>
            </a:r>
            <a:r>
              <a:rPr lang="el-GR" dirty="0" err="1"/>
              <a:t>ΙοΤ</a:t>
            </a:r>
            <a:r>
              <a:rPr lang="el-GR" dirty="0"/>
              <a:t> έως τις αποθήκες μεγάλων δεδομένων, την ανάλυση και την οπτικοποίηση</a:t>
            </a:r>
          </a:p>
          <a:p>
            <a:r>
              <a:rPr lang="el-GR" dirty="0"/>
              <a:t>Υπολογιστική νέφους</a:t>
            </a:r>
            <a:endParaRPr lang="en-US" dirty="0"/>
          </a:p>
          <a:p>
            <a:pPr lvl="1"/>
            <a:r>
              <a:rPr lang="el-GR" dirty="0"/>
              <a:t>Υπολογιστικοί πόροι που βρίσκονται στο διαδίκτυο και μπορούν να </a:t>
            </a:r>
            <a:r>
              <a:rPr lang="el-GR" dirty="0" err="1"/>
              <a:t>προσπελαστούν</a:t>
            </a:r>
            <a:r>
              <a:rPr lang="el-GR" dirty="0"/>
              <a:t> μέσω αυτού</a:t>
            </a:r>
            <a:r>
              <a:rPr lang="en-US" dirty="0"/>
              <a:t>. </a:t>
            </a:r>
            <a:r>
              <a:rPr lang="el-GR" dirty="0"/>
              <a:t>Ευελιξία στην κατανομή πόρων, μείωση </a:t>
            </a:r>
            <a:r>
              <a:rPr lang="en-US" dirty="0"/>
              <a:t>TCO</a:t>
            </a:r>
          </a:p>
        </p:txBody>
      </p:sp>
    </p:spTree>
    <p:extLst>
      <p:ext uri="{BB962C8B-B14F-4D97-AF65-F5344CB8AC3E}">
        <p14:creationId xmlns:p14="http://schemas.microsoft.com/office/powerpoint/2010/main" val="3132636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2D39C-8F99-40A9-B45D-6BD3C9B5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Βιομηχανία </a:t>
            </a:r>
            <a:r>
              <a:rPr lang="en-US" dirty="0"/>
              <a:t>4.0: </a:t>
            </a:r>
            <a:r>
              <a:rPr lang="el-GR" dirty="0"/>
              <a:t>Νέα συστήματα, νέες απαιτήσεις για τα συστήματα </a:t>
            </a:r>
            <a:r>
              <a:rPr lang="en-US" dirty="0"/>
              <a:t>ERP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DA294-C65B-457C-B591-5EFAD3231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4" y="1340768"/>
            <a:ext cx="7210871" cy="5517232"/>
          </a:xfrm>
        </p:spPr>
        <p:txBody>
          <a:bodyPr/>
          <a:lstStyle/>
          <a:p>
            <a:r>
              <a:rPr lang="el-GR" sz="1800" dirty="0"/>
              <a:t>Για να </a:t>
            </a:r>
            <a:r>
              <a:rPr lang="el-GR" sz="1800" dirty="0" err="1"/>
              <a:t>αποκομισθούν</a:t>
            </a:r>
            <a:r>
              <a:rPr lang="el-GR" sz="1800" dirty="0"/>
              <a:t> τα πλήρη οφέλη του πλαισίου «Βιομηχανία 4.0» πρέπει να εισαχθούν νέα συστήματα διαχείρισης και τα συστήματα </a:t>
            </a:r>
            <a:r>
              <a:rPr lang="en-US" sz="1800" dirty="0"/>
              <a:t>ERP </a:t>
            </a:r>
            <a:r>
              <a:rPr lang="el-GR" sz="1800" dirty="0"/>
              <a:t>θα πρέπει να ενσωματώσουν νέα λειτουργικότητα</a:t>
            </a:r>
          </a:p>
          <a:p>
            <a:pPr lvl="1"/>
            <a:r>
              <a:rPr lang="el-GR" sz="1800" dirty="0"/>
              <a:t>Πρέπει να εισαχθούν συστήματα εκτέλεσης παραγωγής (</a:t>
            </a:r>
            <a:r>
              <a:rPr lang="en-US" sz="1800" dirty="0"/>
              <a:t>Manufacturing execution systems-MES) </a:t>
            </a:r>
            <a:r>
              <a:rPr lang="el-GR" sz="1800" dirty="0"/>
              <a:t>για την ενορχήστρωση της μεικτής </a:t>
            </a:r>
            <a:r>
              <a:rPr lang="en-US" sz="1800" dirty="0"/>
              <a:t>cyber-physical </a:t>
            </a:r>
            <a:r>
              <a:rPr lang="el-GR" sz="1800" dirty="0"/>
              <a:t>διαδικασίας.</a:t>
            </a:r>
          </a:p>
          <a:p>
            <a:pPr lvl="2"/>
            <a:r>
              <a:rPr lang="el-GR" sz="1800" dirty="0"/>
              <a:t>Το </a:t>
            </a:r>
            <a:r>
              <a:rPr lang="en-US" sz="1800" dirty="0"/>
              <a:t>MES </a:t>
            </a:r>
            <a:r>
              <a:rPr lang="el-GR" sz="1800" dirty="0"/>
              <a:t>με τη σειρά του ελέγχει τους προγραμματιζόμενους λογικούς ελεγκτές (</a:t>
            </a:r>
            <a:r>
              <a:rPr lang="en-US" sz="1800" dirty="0"/>
              <a:t>programmable logic controllers </a:t>
            </a:r>
            <a:r>
              <a:rPr lang="el-GR" sz="1800" dirty="0"/>
              <a:t>–</a:t>
            </a:r>
            <a:r>
              <a:rPr lang="en-US" sz="1800" dirty="0"/>
              <a:t>PLCs)</a:t>
            </a:r>
          </a:p>
          <a:p>
            <a:pPr lvl="1"/>
            <a:r>
              <a:rPr lang="el-GR" sz="1800" dirty="0"/>
              <a:t>Το </a:t>
            </a:r>
            <a:r>
              <a:rPr lang="en-US" sz="1800" dirty="0"/>
              <a:t>ERP </a:t>
            </a:r>
            <a:r>
              <a:rPr lang="el-GR" sz="1800" dirty="0"/>
              <a:t>πρέπει να ενσωματώσει πρόσθετα επίπεδα ολοκλήρωσης και να συμμορφώνεται τόσο σε τεχνικές όσο και σε διαδικαστικές απαιτήσεις</a:t>
            </a:r>
          </a:p>
          <a:p>
            <a:pPr lvl="2"/>
            <a:r>
              <a:rPr lang="el-GR" sz="1800" dirty="0"/>
              <a:t>Σε επίπεδο κατακόρυφης ολοκλήρωσης, θα πρέπει να συνεργάζεται/ολοκληρώνεται με το </a:t>
            </a:r>
            <a:r>
              <a:rPr lang="en-US" sz="1800" dirty="0"/>
              <a:t>MES</a:t>
            </a:r>
          </a:p>
          <a:p>
            <a:pPr lvl="2"/>
            <a:r>
              <a:rPr lang="el-GR" sz="1800" dirty="0"/>
              <a:t>Σε επίπεδο οριζόντιας ολοκλήρωσης, θα πρέπει να συνεργάζεται/ολοκληρώνεται με τα συστήματα </a:t>
            </a:r>
            <a:r>
              <a:rPr lang="en-US" sz="1800" dirty="0"/>
              <a:t>ERP </a:t>
            </a:r>
            <a:r>
              <a:rPr lang="el-GR" sz="1800" dirty="0"/>
              <a:t>πελατών και προμηθευτών για να ενσωματώσει οποιεσδήποτε απόψεις που θα ήταν χρήσιμες για την κατακόρυφη ολοκλήρωση </a:t>
            </a:r>
            <a:r>
              <a:rPr lang="en-US" sz="1800" dirty="0"/>
              <a:t>ERP-MES.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569496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698C4-4CE3-4446-835B-059C1CF08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Βιομηχανία </a:t>
            </a:r>
            <a:r>
              <a:rPr lang="en-US" dirty="0"/>
              <a:t>4.0: </a:t>
            </a:r>
            <a:r>
              <a:rPr lang="el-GR" dirty="0"/>
              <a:t>Νέα συστήματα, νέες απαιτήσεις για τα συστήματα </a:t>
            </a:r>
            <a:r>
              <a:rPr lang="en-US" dirty="0"/>
              <a:t>ERP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2285AA-07C4-49D6-99F1-E28ECB3F7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509" y="1600200"/>
            <a:ext cx="6735319" cy="452596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FB0D4B-C220-4813-97A4-115D1D5D43D8}"/>
              </a:ext>
            </a:extLst>
          </p:cNvPr>
          <p:cNvSpPr/>
          <p:nvPr/>
        </p:nvSpPr>
        <p:spPr>
          <a:xfrm>
            <a:off x="1919509" y="6237312"/>
            <a:ext cx="6048672" cy="346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i="1" dirty="0">
                <a:solidFill>
                  <a:schemeClr val="bg1">
                    <a:lumMod val="65000"/>
                  </a:schemeClr>
                </a:solidFill>
              </a:rPr>
              <a:t>Πηγή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Delloite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, “Industry 4.0: Is your ERP system ready for the digital era?”, </a:t>
            </a:r>
          </a:p>
        </p:txBody>
      </p:sp>
    </p:spTree>
    <p:extLst>
      <p:ext uri="{BB962C8B-B14F-4D97-AF65-F5344CB8AC3E}">
        <p14:creationId xmlns:p14="http://schemas.microsoft.com/office/powerpoint/2010/main" val="3539289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75AD4-7E5A-4CFC-B3CC-33F1630D2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274638"/>
            <a:ext cx="6985322" cy="1143000"/>
          </a:xfrm>
        </p:spPr>
        <p:txBody>
          <a:bodyPr/>
          <a:lstStyle/>
          <a:p>
            <a:r>
              <a:rPr lang="el-GR" dirty="0"/>
              <a:t>Βιομηχανία</a:t>
            </a:r>
            <a:r>
              <a:rPr lang="en-US" dirty="0"/>
              <a:t> 4.0: </a:t>
            </a:r>
            <a:r>
              <a:rPr lang="el-GR" dirty="0"/>
              <a:t>Τεχνικές απαιτήσεις </a:t>
            </a:r>
            <a:r>
              <a:rPr lang="en-US" dirty="0"/>
              <a:t>[</a:t>
            </a:r>
            <a:r>
              <a:rPr lang="el-GR" dirty="0"/>
              <a:t>1</a:t>
            </a:r>
            <a:r>
              <a:rPr lang="en-US" dirty="0"/>
              <a:t>/2]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67B2A-A04C-40F0-9117-8F8DA47FB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4" y="1196752"/>
            <a:ext cx="7210872" cy="5544616"/>
          </a:xfrm>
        </p:spPr>
        <p:txBody>
          <a:bodyPr/>
          <a:lstStyle/>
          <a:p>
            <a:pPr marL="265113" indent="-265113"/>
            <a:r>
              <a:rPr lang="el-GR" dirty="0"/>
              <a:t>Επίπεδο αποθήκευσης δεδομένων</a:t>
            </a:r>
          </a:p>
          <a:p>
            <a:pPr marL="541338" lvl="1" indent="-276225"/>
            <a:r>
              <a:rPr lang="el-GR" dirty="0"/>
              <a:t>Απλοποίηση του λογικού μοντέλου των δεδομένων</a:t>
            </a:r>
            <a:endParaRPr lang="en-US" dirty="0"/>
          </a:p>
          <a:p>
            <a:pPr marL="895350" lvl="2" indent="-354013"/>
            <a:r>
              <a:rPr lang="el-GR" sz="1600" i="1" dirty="0"/>
              <a:t>Στόχος</a:t>
            </a:r>
            <a:r>
              <a:rPr lang="en-US" sz="1600" i="1" dirty="0"/>
              <a:t>:</a:t>
            </a:r>
            <a:r>
              <a:rPr lang="en-US" sz="1600" dirty="0"/>
              <a:t> </a:t>
            </a:r>
            <a:r>
              <a:rPr lang="el-GR" sz="1600" i="1" dirty="0"/>
              <a:t>Διασφάλιση της ταχύτητας/«του έγκαιρου» (</a:t>
            </a:r>
            <a:r>
              <a:rPr lang="en-US" sz="1600" i="1" dirty="0"/>
              <a:t>timeliness) </a:t>
            </a:r>
            <a:r>
              <a:rPr lang="el-GR" sz="1600" i="1" dirty="0"/>
              <a:t>μέσω της απάλειψης ενδιάμεσων αποτελεσμάτων</a:t>
            </a:r>
            <a:endParaRPr lang="en-US" sz="1600" i="1" dirty="0"/>
          </a:p>
          <a:p>
            <a:pPr marL="495300" lvl="1" indent="-354013"/>
            <a:r>
              <a:rPr lang="el-GR" sz="1800" dirty="0"/>
              <a:t>Τα συστήματα διαχείρισης δεδομένων θα πρέπει να αποκεντρωθούν, επιτρέποντας την αποθήκευση σε διαφορετικά συστήματα</a:t>
            </a:r>
          </a:p>
          <a:p>
            <a:pPr marL="895350" lvl="2" indent="-354013"/>
            <a:r>
              <a:rPr lang="el-GR" sz="1600" i="1" dirty="0"/>
              <a:t>Στόχος: δυναμική και αμφίδρομη ροή δεδομένων (</a:t>
            </a:r>
            <a:r>
              <a:rPr lang="en-US" sz="1600" i="1" dirty="0"/>
              <a:t>ERP-MES-PLC)</a:t>
            </a:r>
            <a:r>
              <a:rPr lang="el-GR" sz="1600" i="1" dirty="0"/>
              <a:t> για να υπάρχει ευελιξία στον έλεγχο των διαδικασιών</a:t>
            </a:r>
          </a:p>
          <a:p>
            <a:pPr marL="95250" indent="-354013"/>
            <a:r>
              <a:rPr lang="el-GR" dirty="0"/>
              <a:t>Επίπεδο ανταλλαγής δεδομένων</a:t>
            </a:r>
            <a:endParaRPr lang="en-US" dirty="0"/>
          </a:p>
          <a:p>
            <a:pPr marL="495300" lvl="1" indent="-354013"/>
            <a:r>
              <a:rPr lang="el-GR" sz="1800" dirty="0"/>
              <a:t>Τα δεδομένα θα πρέπει να μπορούν να ανταλλάσσονται και να υπόκεινται σε στάδια επεξεργασίας από διαφορετικά συστήματα υλικού και λογισμικού, τόσο σε οριζόντιο όσο σε κατακόρυφο επίπεδο</a:t>
            </a:r>
          </a:p>
          <a:p>
            <a:pPr marL="895350" lvl="2" indent="-354013"/>
            <a:r>
              <a:rPr lang="el-GR" sz="1600" i="1" dirty="0"/>
              <a:t>Στόχος: ολοκλήρωση των συστημάτων για ευέλικτο σχεδιασμό, έλεγχο και εκτέλεση διαδικασιών</a:t>
            </a:r>
          </a:p>
          <a:p>
            <a:pPr marL="495300" lvl="1" indent="-354013"/>
            <a:r>
              <a:rPr lang="el-GR" sz="1800" dirty="0"/>
              <a:t>Γρήγορη πρόσβαση και διανομή δεδομένων</a:t>
            </a:r>
          </a:p>
          <a:p>
            <a:pPr marL="895350" lvl="2" indent="-354013"/>
            <a:r>
              <a:rPr lang="el-GR" sz="1800" i="1" dirty="0"/>
              <a:t>Στόχος: ταχεία αντίδραση σε αλλαγές που έχουν βραχύ ορίζοντα απόκρισης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7114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060575"/>
            <a:ext cx="6912694" cy="649288"/>
          </a:xfrm>
        </p:spPr>
        <p:txBody>
          <a:bodyPr/>
          <a:lstStyle/>
          <a:p>
            <a:r>
              <a:rPr lang="el-GR" dirty="0"/>
              <a:t>Οι επιχειρήσεις στην ψηφιακή εποχή</a:t>
            </a:r>
            <a:endParaRPr lang="uk-UA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997200"/>
            <a:ext cx="7993063" cy="3600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dirty="0"/>
              <a:t>Συνολικό περιβάλλον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l-GR" dirty="0"/>
              <a:t>Η αναγκαιότητα για τον μετασχηματισμό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l-GR" dirty="0"/>
              <a:t>Ποιο είναι το επίπεδο ετοιμότητας;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l-GR" dirty="0"/>
              <a:t>Τεχνολογικές εξελίξεις</a:t>
            </a:r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75AD4-7E5A-4CFC-B3CC-33F1630D2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274638"/>
            <a:ext cx="6985322" cy="1143000"/>
          </a:xfrm>
        </p:spPr>
        <p:txBody>
          <a:bodyPr/>
          <a:lstStyle/>
          <a:p>
            <a:r>
              <a:rPr lang="el-GR" dirty="0"/>
              <a:t>Βιομηχανία</a:t>
            </a:r>
            <a:r>
              <a:rPr lang="en-US" dirty="0"/>
              <a:t> 4.0: </a:t>
            </a:r>
            <a:r>
              <a:rPr lang="el-GR" dirty="0"/>
              <a:t>Τεχνικές απαιτήσεις </a:t>
            </a:r>
            <a:r>
              <a:rPr lang="en-US" dirty="0"/>
              <a:t>[</a:t>
            </a:r>
            <a:r>
              <a:rPr lang="el-GR" dirty="0"/>
              <a:t>2</a:t>
            </a:r>
            <a:r>
              <a:rPr lang="en-US" dirty="0"/>
              <a:t>/2]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67B2A-A04C-40F0-9117-8F8DA47FB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4" y="1196752"/>
            <a:ext cx="7210872" cy="4929411"/>
          </a:xfrm>
        </p:spPr>
        <p:txBody>
          <a:bodyPr/>
          <a:lstStyle/>
          <a:p>
            <a:pPr marL="265113" indent="-265113"/>
            <a:r>
              <a:rPr lang="el-GR" dirty="0"/>
              <a:t>Επίπεδο χρήσης δεδομένων</a:t>
            </a:r>
            <a:endParaRPr lang="en-US" dirty="0"/>
          </a:p>
          <a:p>
            <a:pPr marL="541338" lvl="1" indent="-276225"/>
            <a:r>
              <a:rPr lang="el-GR" sz="1800" dirty="0"/>
              <a:t>Παροχή εύχρηστων διεπαφών και </a:t>
            </a:r>
            <a:r>
              <a:rPr lang="el-GR" sz="1800" dirty="0" err="1"/>
              <a:t>οπτικοποιήσεων</a:t>
            </a:r>
            <a:r>
              <a:rPr lang="el-GR" sz="1800" dirty="0"/>
              <a:t> με επαρκή πληροφορία</a:t>
            </a:r>
          </a:p>
          <a:p>
            <a:pPr marL="895350" lvl="2" indent="-354013"/>
            <a:r>
              <a:rPr lang="el-GR" sz="1600" i="1" dirty="0"/>
              <a:t>Στόχος: βελτίωση της </a:t>
            </a:r>
            <a:r>
              <a:rPr lang="el-GR" sz="1600" i="1" dirty="0" err="1"/>
              <a:t>διάδρασης</a:t>
            </a:r>
            <a:r>
              <a:rPr lang="el-GR" sz="1600" i="1" dirty="0"/>
              <a:t> ανθρώπου-υπολογιστή</a:t>
            </a:r>
            <a:endParaRPr lang="en-US" sz="1600" i="1" dirty="0"/>
          </a:p>
          <a:p>
            <a:pPr marL="495300" lvl="1" indent="-354013"/>
            <a:r>
              <a:rPr lang="el-GR" sz="1800" dirty="0"/>
              <a:t>Επαύξηση της ευφυίας, με χρήση πολλαπλών πηγών δεδομένων για τη δημιουργία νέας πληροφορίας</a:t>
            </a:r>
          </a:p>
          <a:p>
            <a:pPr marL="895350" lvl="2" indent="-354013"/>
            <a:r>
              <a:rPr lang="el-GR" sz="1800" i="1" dirty="0"/>
              <a:t>Στόχος: δημιουργία νέας πληροφορίας που διαθέτει προστιθέμενη αξία</a:t>
            </a:r>
            <a:endParaRPr lang="en-US" sz="1800" i="1" dirty="0"/>
          </a:p>
          <a:p>
            <a:pPr marL="495300" lvl="1" indent="-354013"/>
            <a:r>
              <a:rPr lang="el-GR" sz="1800" dirty="0"/>
              <a:t>Προαγωγή της αυτοματοποίησης (τόσο της αυτοματοποιημένης εκτέλεσης όσο και της αυτοματοποιημένης έναρξης</a:t>
            </a:r>
            <a:r>
              <a:rPr lang="en-US" sz="1800" dirty="0"/>
              <a:t>/triggering</a:t>
            </a:r>
            <a:r>
              <a:rPr lang="el-GR" sz="1800" dirty="0"/>
              <a:t>), με αξιοποίηση όλων των διαθέσιμων δεδομένων</a:t>
            </a:r>
          </a:p>
          <a:p>
            <a:pPr marL="895350" lvl="2" indent="-354013"/>
            <a:r>
              <a:rPr lang="el-GR" sz="1800" i="1" dirty="0"/>
              <a:t>Στόχος: μείωση σφαλμάτων και επαύξηση αποτελεσματικότητας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942823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78B5D-C7C1-429E-B7D5-86FEC92F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Βιομηχανία 4.0: Απαιτήσεις σε σχέση με τις διαδικασίες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6F21C-813F-4CAE-856A-5C4C0F883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417638"/>
            <a:ext cx="7201346" cy="5251722"/>
          </a:xfrm>
        </p:spPr>
        <p:txBody>
          <a:bodyPr/>
          <a:lstStyle/>
          <a:p>
            <a:r>
              <a:rPr lang="el-GR" sz="1800" dirty="0"/>
              <a:t>Καταλληλότητα για δυναμικό σχεδιασμό, έλεγχο και εκτέλεση</a:t>
            </a:r>
          </a:p>
          <a:p>
            <a:pPr lvl="1"/>
            <a:r>
              <a:rPr lang="el-GR" sz="1600" i="1" dirty="0"/>
              <a:t>Στόχος: βελτίωση κόστους παραγωγής και της αποτελεσματικότητας</a:t>
            </a:r>
            <a:endParaRPr lang="en-US" sz="1600" i="1" dirty="0"/>
          </a:p>
          <a:p>
            <a:r>
              <a:rPr lang="el-GR" sz="1800" dirty="0"/>
              <a:t>Υποστήριξη ολοκληρωμένων διαδικασιών από άκρο σε άκρο</a:t>
            </a:r>
            <a:endParaRPr lang="en-US" sz="1800" dirty="0"/>
          </a:p>
          <a:p>
            <a:pPr lvl="1"/>
            <a:r>
              <a:rPr lang="el-GR" sz="1600" i="1" dirty="0"/>
              <a:t>Στόχος: να υποστηρίζεται η ολοκληρωμένη ροή πληροφορίας και διαδικασιών κατά μήκος όλης της εφοδιαστικής αλυσίδας</a:t>
            </a:r>
          </a:p>
          <a:p>
            <a:r>
              <a:rPr lang="el-GR" sz="1800" dirty="0"/>
              <a:t>Απλοποίηση και εμπλουτισμός της εμπειρίας του χρήστη</a:t>
            </a:r>
            <a:endParaRPr lang="en-US" sz="1800" dirty="0"/>
          </a:p>
          <a:p>
            <a:pPr lvl="1"/>
            <a:r>
              <a:rPr lang="el-GR" sz="1600" i="1" dirty="0"/>
              <a:t>Στόχος: λιγότερα σφάλματα και μεγαλύτερη αποτελεσματικότητα στην εκτέλεση των διαδικασιών</a:t>
            </a:r>
            <a:endParaRPr lang="en-US" sz="1600" dirty="0"/>
          </a:p>
          <a:p>
            <a:r>
              <a:rPr lang="el-GR" sz="1800" dirty="0"/>
              <a:t>Άρση γεωγραφικών φραγμών στον έλεγχο και την εκτέλεση των διαδικασιών</a:t>
            </a:r>
            <a:endParaRPr lang="en-US" sz="1800" dirty="0"/>
          </a:p>
          <a:p>
            <a:pPr lvl="1"/>
            <a:r>
              <a:rPr lang="el-GR" sz="1600" i="1" dirty="0"/>
              <a:t>Στόχος</a:t>
            </a:r>
            <a:r>
              <a:rPr lang="en-US" sz="1600" i="1" dirty="0"/>
              <a:t>: </a:t>
            </a:r>
            <a:r>
              <a:rPr lang="el-GR" sz="1600" i="1" dirty="0"/>
              <a:t>να υποστηρίζεται η ολοκληρωμένη ροή πληροφορίας και διαδικασιών κατά μήκος όλης της εφοδιαστικής αλυσίδας</a:t>
            </a:r>
            <a:endParaRPr lang="en-US" sz="1600" i="1" dirty="0"/>
          </a:p>
          <a:p>
            <a:r>
              <a:rPr lang="el-GR" sz="1600" dirty="0"/>
              <a:t>Παροχή μέσων/τρόπων για αποτελεσματική εκτέλεση διαδικασιών και αλλαγή/προσαρμογή διαδικασιών</a:t>
            </a:r>
            <a:endParaRPr lang="en-US" sz="1600" dirty="0"/>
          </a:p>
          <a:p>
            <a:pPr lvl="1"/>
            <a:r>
              <a:rPr lang="el-GR" sz="1600" i="1" dirty="0"/>
              <a:t>Στόχος</a:t>
            </a:r>
            <a:r>
              <a:rPr lang="en-US" sz="1600" i="1" dirty="0"/>
              <a:t>: </a:t>
            </a:r>
            <a:r>
              <a:rPr lang="el-GR" sz="1600" i="1" dirty="0"/>
              <a:t>αποτελεσματικότητα και ταχεία προσαρμογή στην αλλαγή</a:t>
            </a:r>
            <a:endParaRPr lang="en-US" sz="1600" i="1" dirty="0"/>
          </a:p>
          <a:p>
            <a:r>
              <a:rPr lang="el-GR" sz="1600" dirty="0"/>
              <a:t>Βελτίωση διαδικασιών μέσω ευφυούς ανάλυσης δεδομένων</a:t>
            </a:r>
            <a:endParaRPr lang="en-US" sz="1600" dirty="0"/>
          </a:p>
          <a:p>
            <a:pPr lvl="1"/>
            <a:r>
              <a:rPr lang="el-GR" sz="1600" i="1" dirty="0"/>
              <a:t>Στόχος</a:t>
            </a:r>
            <a:r>
              <a:rPr lang="en-US" sz="1600" i="1" dirty="0"/>
              <a:t>: </a:t>
            </a:r>
            <a:r>
              <a:rPr lang="el-GR" sz="1600" i="1" dirty="0"/>
              <a:t>«κλείσιμο του βρόχου της πληροφορίας» και υποστήριξη βελτιώσεων και σχεδιασμού με δυνατότητα πρόβλεψης</a:t>
            </a:r>
          </a:p>
        </p:txBody>
      </p:sp>
    </p:spTree>
    <p:extLst>
      <p:ext uri="{BB962C8B-B14F-4D97-AF65-F5344CB8AC3E}">
        <p14:creationId xmlns:p14="http://schemas.microsoft.com/office/powerpoint/2010/main" val="2028514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35086-390C-4FEB-A7DC-5C17F889E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116632"/>
            <a:ext cx="7201346" cy="1143000"/>
          </a:xfrm>
        </p:spPr>
        <p:txBody>
          <a:bodyPr/>
          <a:lstStyle/>
          <a:p>
            <a:r>
              <a:rPr lang="el-GR" dirty="0"/>
              <a:t>Βιομηχανία </a:t>
            </a:r>
            <a:r>
              <a:rPr lang="en-US" dirty="0"/>
              <a:t>4.0: </a:t>
            </a:r>
            <a:r>
              <a:rPr lang="el-GR" dirty="0"/>
              <a:t>Η διοίκηση πρέπει να αποδεχθεί &amp; να εφαρμόσει νέα μοντέλα και διαδικασίες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CFF4D-0BCF-406B-8358-A91019469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4" y="1417638"/>
            <a:ext cx="7210871" cy="5440362"/>
          </a:xfrm>
        </p:spPr>
        <p:txBody>
          <a:bodyPr/>
          <a:lstStyle/>
          <a:p>
            <a:r>
              <a:rPr lang="el-GR" sz="1800" dirty="0"/>
              <a:t>Κατασκευή/παραγωγή στο νέφος</a:t>
            </a:r>
            <a:endParaRPr lang="en-US" sz="1800" dirty="0"/>
          </a:p>
          <a:p>
            <a:pPr lvl="1"/>
            <a:r>
              <a:rPr lang="el-GR" sz="1800" dirty="0"/>
              <a:t>Ολοκλήρωση της υπολογιστικής νέφους και του παραδοσιακού σχεδιασμού και κατασκευής προϊόντων</a:t>
            </a:r>
          </a:p>
          <a:p>
            <a:pPr lvl="1"/>
            <a:r>
              <a:rPr lang="el-GR" sz="1800" dirty="0"/>
              <a:t>Οι πελάτες θα έχουν τη δυνατότητα να σχεδιάσουν και να κατασκευάσουν προϊόντα μέσω της χρήσης τεχνολογίας πληροφοριών και κατασκευαστικούς πόρους άμεσης πρόσβασης</a:t>
            </a:r>
          </a:p>
          <a:p>
            <a:pPr lvl="1"/>
            <a:r>
              <a:rPr lang="el-GR" sz="1800" dirty="0"/>
              <a:t>Προάγει σημαντικά την προσαρμογή των προϊόντων</a:t>
            </a:r>
            <a:endParaRPr lang="en-US" sz="1800" dirty="0"/>
          </a:p>
          <a:p>
            <a:r>
              <a:rPr lang="el-GR" sz="1800" dirty="0"/>
              <a:t>Τεχνολογίες </a:t>
            </a:r>
            <a:r>
              <a:rPr lang="en-US" sz="1800" dirty="0"/>
              <a:t>AR</a:t>
            </a:r>
            <a:r>
              <a:rPr lang="el-GR" sz="1800" dirty="0"/>
              <a:t> και </a:t>
            </a:r>
            <a:r>
              <a:rPr lang="en-US" sz="1800" dirty="0"/>
              <a:t>VR</a:t>
            </a:r>
          </a:p>
          <a:p>
            <a:pPr lvl="1"/>
            <a:r>
              <a:rPr lang="el-GR" sz="1800" dirty="0"/>
              <a:t>Αύξηση της ανταπόκρισης των πελατών και προώθηση της ικανότητας επιθεώρησης προϊόντων &amp; υπηρεσιών και διαμοιρασμού σχεδίων</a:t>
            </a:r>
            <a:endParaRPr lang="en-US" sz="1800" dirty="0"/>
          </a:p>
          <a:p>
            <a:r>
              <a:rPr lang="el-GR" sz="1800" dirty="0"/>
              <a:t>Πιο έξυπνα προϊόντα</a:t>
            </a:r>
            <a:endParaRPr lang="en-US" sz="1800" dirty="0"/>
          </a:p>
          <a:p>
            <a:pPr lvl="1"/>
            <a:r>
              <a:rPr lang="el-GR" sz="1800" dirty="0"/>
              <a:t>Η Βιομηχανία 4.0 και οι υποστηρικτικές της τεχνολογίες επιτρέπουν τη δημιουργία πιο έξυπνων προϊόντων που είναι πολύ ελκυστικά (και έχουν αυξημένη ικανότητα διείσδυσης στην αγορά!)</a:t>
            </a:r>
          </a:p>
          <a:p>
            <a:pPr lvl="1"/>
            <a:r>
              <a:rPr lang="el-GR" sz="1800" dirty="0"/>
              <a:t>Π.χ. </a:t>
            </a:r>
            <a:r>
              <a:rPr lang="en-US" sz="1800" dirty="0"/>
              <a:t>TESLA, smart homes</a:t>
            </a:r>
            <a:r>
              <a:rPr lang="el-GR" sz="1800" dirty="0"/>
              <a:t> κ.λπ.</a:t>
            </a:r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53230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060575"/>
            <a:ext cx="5904582" cy="649288"/>
          </a:xfrm>
        </p:spPr>
        <p:txBody>
          <a:bodyPr/>
          <a:lstStyle/>
          <a:p>
            <a:r>
              <a:rPr lang="el-GR" dirty="0"/>
              <a:t>Συμπεράσματα</a:t>
            </a:r>
            <a:endParaRPr lang="uk-UA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883" y="2709863"/>
            <a:ext cx="8280598" cy="3887787"/>
          </a:xfrm>
        </p:spPr>
        <p:txBody>
          <a:bodyPr/>
          <a:lstStyle/>
          <a:p>
            <a:r>
              <a:rPr lang="el-GR" dirty="0"/>
              <a:t>Καθώς προχωράμε στην ψηφιακή εποχή, οι επιχειρήσεις πρέπει να προσαρμόσουν τις δραστηριότητές τους και τις στρατηγικές τεχνολογίας πληροφοριών ώστε να:</a:t>
            </a:r>
            <a:endParaRPr lang="en-US" dirty="0"/>
          </a:p>
          <a:p>
            <a:pPr lvl="1"/>
            <a:r>
              <a:rPr lang="el-GR" dirty="0"/>
              <a:t>Αποδεχθούν (ή ακόμη και να προκαλέσουν!) την αλλαγή</a:t>
            </a:r>
            <a:endParaRPr lang="en-US" dirty="0"/>
          </a:p>
          <a:p>
            <a:pPr lvl="1"/>
            <a:r>
              <a:rPr lang="el-GR" dirty="0"/>
              <a:t>Ακολουθούν τον ανταγωνισμό ή να προχωρήσουν μπροστά από αυτόν</a:t>
            </a:r>
          </a:p>
          <a:p>
            <a:pPr lvl="1"/>
            <a:r>
              <a:rPr lang="el-GR" dirty="0"/>
              <a:t>Αποδεχθούν (ή να δημιουργήσουν) νέα επιχειρηματικά μοντέλα</a:t>
            </a:r>
            <a:endParaRPr lang="en-US" dirty="0"/>
          </a:p>
          <a:p>
            <a:r>
              <a:rPr lang="el-GR" dirty="0"/>
              <a:t>Όλες οι ενέργειες χρειάζονται υποστήριξη από το επίπεδο του </a:t>
            </a:r>
            <a:r>
              <a:rPr lang="en-US" dirty="0"/>
              <a:t>IT</a:t>
            </a:r>
            <a:endParaRPr lang="el-GR" dirty="0"/>
          </a:p>
          <a:p>
            <a:r>
              <a:rPr lang="el-GR" dirty="0"/>
              <a:t>Κάθε επιχείρηση πρέπει να καταστρώσει μία (μη τετριμμένη) ολιστική στρατηγική </a:t>
            </a:r>
            <a:r>
              <a:rPr lang="en-US" dirty="0"/>
              <a:t>IT, </a:t>
            </a:r>
            <a:r>
              <a:rPr lang="el-GR" dirty="0"/>
              <a:t>κατανέμοντας επαρκείς πόρους, προκειμένου να καθοδηγηθούν τα βήματα της επιχείρησης στην ψηφιακή εποχή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023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3409F-C809-476E-BC98-9D66A0265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514" y="3429000"/>
            <a:ext cx="5085862" cy="90127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l-GR" sz="3800" b="1" dirty="0">
                <a:latin typeface="+mj-lt"/>
                <a:ea typeface="+mj-ea"/>
                <a:cs typeface="+mj-cs"/>
              </a:rPr>
              <a:t>για την προσοχή σας!</a:t>
            </a:r>
            <a:endParaRPr lang="en-US" sz="3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8093AF1C-E3FF-4832-B98E-984E6294B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4076"/>
            <a:ext cx="600337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C206284-D3A9-4E32-9DF1-6BCA1B59377E}"/>
              </a:ext>
            </a:extLst>
          </p:cNvPr>
          <p:cNvSpPr txBox="1">
            <a:spLocks/>
          </p:cNvSpPr>
          <p:nvPr/>
        </p:nvSpPr>
        <p:spPr bwMode="auto">
          <a:xfrm>
            <a:off x="2245093" y="4797152"/>
            <a:ext cx="633670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66666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6666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66666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el-GR" sz="3800" b="1" kern="0" dirty="0">
                <a:latin typeface="+mj-lt"/>
                <a:ea typeface="+mj-ea"/>
                <a:cs typeface="+mj-cs"/>
              </a:rPr>
              <a:t>Ερωτήσεις</a:t>
            </a:r>
            <a:r>
              <a:rPr lang="en-US" sz="3800" b="1" kern="0" dirty="0">
                <a:latin typeface="+mj-lt"/>
                <a:ea typeface="+mj-ea"/>
                <a:cs typeface="+mj-cs"/>
              </a:rPr>
              <a:t> / </a:t>
            </a:r>
            <a:r>
              <a:rPr lang="el-GR" sz="3800" b="1" kern="0" dirty="0">
                <a:latin typeface="+mj-lt"/>
                <a:ea typeface="+mj-ea"/>
                <a:cs typeface="+mj-cs"/>
              </a:rPr>
              <a:t>σχόλια;</a:t>
            </a:r>
            <a:endParaRPr lang="en-US" sz="3800" b="1" kern="0" dirty="0"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2200" b="1" kern="0" dirty="0"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l-GR" sz="2800" b="1" kern="0" dirty="0">
                <a:latin typeface="+mj-lt"/>
                <a:ea typeface="+mj-ea"/>
                <a:cs typeface="+mj-cs"/>
              </a:rPr>
              <a:t>Κώστας Βασιλάκης </a:t>
            </a:r>
            <a:r>
              <a:rPr lang="en-US" sz="2800" b="1" kern="0" dirty="0">
                <a:latin typeface="+mj-lt"/>
                <a:ea typeface="+mj-ea"/>
                <a:cs typeface="+mj-cs"/>
              </a:rPr>
              <a:t>– </a:t>
            </a:r>
            <a:r>
              <a:rPr lang="en-US" sz="2800" b="1" kern="0" dirty="0">
                <a:latin typeface="+mj-lt"/>
                <a:ea typeface="+mj-ea"/>
                <a:cs typeface="+mj-cs"/>
                <a:hlinkClick r:id="rId3"/>
              </a:rPr>
              <a:t>costas@uop.gr</a:t>
            </a:r>
            <a:endParaRPr lang="el-GR" sz="2800" b="1" kern="0" dirty="0"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800" b="1" kern="0" dirty="0">
                <a:latin typeface="+mj-lt"/>
                <a:ea typeface="+mj-ea"/>
                <a:cs typeface="+mj-cs"/>
                <a:hlinkClick r:id="rId4"/>
              </a:rPr>
              <a:t>https://users.uop.gr/~costas</a:t>
            </a:r>
            <a:endParaRPr lang="en-US" sz="28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0D4855-656F-46F7-873C-A245C1998E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49" y="5976182"/>
            <a:ext cx="625421" cy="6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93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B7F9F-617A-436A-8AD5-A1A1B05F6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82E9F-8F63-4CDE-8AA3-426C0596E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“Digital Vortex 2019”, </a:t>
            </a:r>
            <a:r>
              <a:rPr lang="en-US" dirty="0">
                <a:hlinkClick r:id="rId2"/>
              </a:rPr>
              <a:t>https://www.imd.org/research-knowledge/reports/digitalvortex2019/</a:t>
            </a:r>
            <a:endParaRPr lang="en-US" dirty="0"/>
          </a:p>
          <a:p>
            <a:r>
              <a:rPr lang="en-US" dirty="0"/>
              <a:t>“CRM’s Critical Role in Successful Digital Transformation”, </a:t>
            </a:r>
            <a:r>
              <a:rPr lang="en-US" dirty="0">
                <a:hlinkClick r:id="rId3"/>
              </a:rPr>
              <a:t>https://www.destinationcrm.com/Articles/Columns-Departments/Customer-Experience/CRMs-Critical-Role-in-Successful-Digital-Transformation-139495.aspx</a:t>
            </a:r>
            <a:endParaRPr lang="en-US" dirty="0"/>
          </a:p>
          <a:p>
            <a:r>
              <a:rPr lang="en-US" dirty="0"/>
              <a:t>“Know Your Customers, Industry 4.0 Edition”, </a:t>
            </a:r>
            <a:r>
              <a:rPr lang="en-US" dirty="0">
                <a:hlinkClick r:id="rId4"/>
              </a:rPr>
              <a:t>https://www.industryweek.com/technology-and-iiot/article/22025777/know-your-customers-industry-40-edition</a:t>
            </a:r>
            <a:endParaRPr lang="en-US" dirty="0"/>
          </a:p>
          <a:p>
            <a:r>
              <a:rPr lang="en-US" dirty="0"/>
              <a:t>“How Industry 4.0 Is Shaping New Business Models”, https://www.commercient.com/how-industry-4-0-is-shaping-new-business-models/</a:t>
            </a:r>
          </a:p>
        </p:txBody>
      </p:sp>
    </p:spTree>
    <p:extLst>
      <p:ext uri="{BB962C8B-B14F-4D97-AF65-F5344CB8AC3E}">
        <p14:creationId xmlns:p14="http://schemas.microsoft.com/office/powerpoint/2010/main" val="3834643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9DBD0-D235-4AD3-8A6B-D7E61B66A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14B2F-1C6F-4486-B933-E7CCD4049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1600200"/>
            <a:ext cx="6923088" cy="5141168"/>
          </a:xfrm>
        </p:spPr>
        <p:txBody>
          <a:bodyPr/>
          <a:lstStyle/>
          <a:p>
            <a:r>
              <a:rPr lang="en-US" dirty="0"/>
              <a:t>“Industry 4.0: Are you ready?”: </a:t>
            </a:r>
            <a:r>
              <a:rPr lang="en-US" dirty="0">
                <a:hlinkClick r:id="rId2"/>
              </a:rPr>
              <a:t>https://www2.deloitte.com/gr/en/pages/strategy/articles/pr_industry_4_0_deloitte_greece.html</a:t>
            </a:r>
            <a:endParaRPr lang="en-US" dirty="0"/>
          </a:p>
          <a:p>
            <a:r>
              <a:rPr lang="en-US" dirty="0"/>
              <a:t>“Industry 4.0: Challenges and solutions for the digital transformation and use of exponential technologies”, </a:t>
            </a:r>
            <a:r>
              <a:rPr lang="en-US" dirty="0">
                <a:hlinkClick r:id="rId3"/>
              </a:rPr>
              <a:t>https://www2.deloitte.com/content/dam/Deloitte/ch/Documents/manufacturing/ch-en-manufacturing-industry-4-0-24102014.pdf</a:t>
            </a:r>
            <a:endParaRPr lang="en-US" dirty="0"/>
          </a:p>
          <a:p>
            <a:r>
              <a:rPr lang="en-US" dirty="0"/>
              <a:t>“Five Key Industry 4.0 Technologies”, </a:t>
            </a:r>
            <a:r>
              <a:rPr lang="en-US" dirty="0">
                <a:hlinkClick r:id="rId4"/>
              </a:rPr>
              <a:t>https://ottomotors.com/blog/5-industry-4-0-technologies</a:t>
            </a:r>
            <a:endParaRPr lang="en-US" dirty="0"/>
          </a:p>
          <a:p>
            <a:r>
              <a:rPr lang="en-US" dirty="0"/>
              <a:t>“Industry 4.0 Technologies: What Is Your Potential for Environmental Management?”, https://www.intechopen.com/books/industry-4-0-current-status-and-future-trends/industry-4-0-technologies-what-is-your-potential-for-environmental-management-</a:t>
            </a:r>
          </a:p>
        </p:txBody>
      </p:sp>
    </p:spTree>
    <p:extLst>
      <p:ext uri="{BB962C8B-B14F-4D97-AF65-F5344CB8AC3E}">
        <p14:creationId xmlns:p14="http://schemas.microsoft.com/office/powerpoint/2010/main" val="693959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F352-B1BA-4926-A3BA-DDCB8539D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BD272-B98D-48FC-B602-708E75571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“Industry 4.0: Is your ERP system ready for the digital era?”, https://www2.deloitte.com/content/dam/Deloitte/de/Documents/technology/Deloitte_ERP_Industrie-4-0_Whitepaper.pdf</a:t>
            </a:r>
          </a:p>
        </p:txBody>
      </p:sp>
    </p:spTree>
    <p:extLst>
      <p:ext uri="{BB962C8B-B14F-4D97-AF65-F5344CB8AC3E}">
        <p14:creationId xmlns:p14="http://schemas.microsoft.com/office/powerpoint/2010/main" val="152054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97063" y="188913"/>
            <a:ext cx="6851650" cy="922337"/>
          </a:xfrm>
        </p:spPr>
        <p:txBody>
          <a:bodyPr/>
          <a:lstStyle/>
          <a:p>
            <a:r>
              <a:rPr lang="el-GR" dirty="0"/>
              <a:t>Οι επιχειρήσεις στην ψηφιακή εποχή</a:t>
            </a:r>
            <a:endParaRPr lang="en-US" dirty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7063" y="1111250"/>
            <a:ext cx="7067550" cy="5559425"/>
          </a:xfrm>
        </p:spPr>
        <p:txBody>
          <a:bodyPr/>
          <a:lstStyle/>
          <a:p>
            <a:r>
              <a:rPr lang="el-GR" altLang="ko-KR" dirty="0">
                <a:ea typeface="굴림" charset="-127"/>
              </a:rPr>
              <a:t>Με την πάροδο του χρόνου μπαίνουμε όλο και βαθύτερα στην ψηφιακή εποχή, και η «ψηφιακή διαταραχή» (</a:t>
            </a:r>
            <a:r>
              <a:rPr lang="en-US" altLang="ko-KR" dirty="0">
                <a:ea typeface="굴림" charset="-127"/>
              </a:rPr>
              <a:t>digital disruption) </a:t>
            </a:r>
            <a:r>
              <a:rPr lang="el-GR" altLang="ko-KR" dirty="0">
                <a:ea typeface="굴림" charset="-127"/>
              </a:rPr>
              <a:t>θα διαδραματίσει σημαντικό ρόλο στις επιχειρήσεις και στη βιομηχανία σε ό,τι αφορά τον μετασχηματισμό και τη λειτουργία τους</a:t>
            </a:r>
            <a:endParaRPr lang="en-US" altLang="ko-KR" dirty="0">
              <a:ea typeface="굴림" charset="-127"/>
            </a:endParaRPr>
          </a:p>
          <a:p>
            <a:endParaRPr lang="en-US" altLang="ko-KR" dirty="0">
              <a:ea typeface="굴림" charset="-127"/>
            </a:endParaRPr>
          </a:p>
          <a:p>
            <a:r>
              <a:rPr lang="el-GR" dirty="0"/>
              <a:t>Πολλές αλλαγές πρόκειται να συμβούν</a:t>
            </a:r>
            <a:r>
              <a:rPr lang="en-US" dirty="0"/>
              <a:t>:</a:t>
            </a:r>
          </a:p>
          <a:p>
            <a:pPr lvl="1"/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Κάποιες λειτουργίες γίνονται ψηφιακές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lvl="1"/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Κάποιες άλλες «διαταράσσονται»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lvl="1"/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Πρόσθετοι πληροφοριακοί πόροι καθίστανται διαθέσιμοι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lvl="1"/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Περισσότερα δεδομένα για τις δραστηριότητες καθίστανται διαθέσιμα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lvl="1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Εμφανίζονται νέες έννοιες είτε μόνο στον ψηφιακό κόσμο (κοινωνικά δίκτυα,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influencers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κ.λπ.) είτε στον μεικτό,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cyber-physical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κόσμο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π.χ.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industry 4.0).</a:t>
            </a:r>
          </a:p>
          <a:p>
            <a:pPr lvl="1"/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dirty="0"/>
              <a:t>Οι επιχειρήσεις έχουν επιλογή: προσαρμόζονται ή πεθαίνουν!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1EE7-142E-4CF3-BC4B-42334FCA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0"/>
            <a:ext cx="6851650" cy="836712"/>
          </a:xfrm>
        </p:spPr>
        <p:txBody>
          <a:bodyPr/>
          <a:lstStyle/>
          <a:p>
            <a:r>
              <a:rPr lang="el-GR" dirty="0"/>
              <a:t>Είναι τόσο σοβαρή η κατάσταση;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CFA01-3ECF-49A1-9456-2EC6364C6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812895"/>
            <a:ext cx="6923088" cy="1103937"/>
          </a:xfrm>
        </p:spPr>
        <p:txBody>
          <a:bodyPr/>
          <a:lstStyle/>
          <a:p>
            <a:r>
              <a:rPr lang="el-GR" dirty="0"/>
              <a:t>Ναι</a:t>
            </a:r>
            <a:r>
              <a:rPr lang="en-US" dirty="0"/>
              <a:t>!</a:t>
            </a:r>
          </a:p>
          <a:p>
            <a:pPr lvl="1"/>
            <a:r>
              <a:rPr lang="el-GR" dirty="0"/>
              <a:t>Είτε ακολουθούμε τις εξελίξεις, είτε βυθιζόμαστε στην «ψηφιακή δίνη»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61A95BD-3721-4442-8407-664908CC4E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229858"/>
              </p:ext>
            </p:extLst>
          </p:nvPr>
        </p:nvGraphicFramePr>
        <p:xfrm>
          <a:off x="2555776" y="1852361"/>
          <a:ext cx="5444686" cy="4976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2" imgW="4960440" imgH="4533840" progId="CorelPHOTOPAINT.Image.20">
                  <p:embed/>
                </p:oleObj>
              </mc:Choice>
              <mc:Fallback>
                <p:oleObj name="PHOTO-PAINT" r:id="rId2" imgW="4960440" imgH="4533840" progId="CorelPHOTOPAINT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55776" y="1852361"/>
                        <a:ext cx="5444686" cy="4976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589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B2E6-B7A1-4814-9C65-F288D44E1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«κόκκινες περιοχές» της ψηφιακής δίνης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B49A29A-EE2E-4AB1-BE9C-AF6B2F3EC6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085407"/>
              </p:ext>
            </p:extLst>
          </p:nvPr>
        </p:nvGraphicFramePr>
        <p:xfrm>
          <a:off x="1905000" y="1700808"/>
          <a:ext cx="6781800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2" imgW="6781680" imgH="4709160" progId="CorelPHOTOPAINT.Image.20">
                  <p:embed/>
                </p:oleObj>
              </mc:Choice>
              <mc:Fallback>
                <p:oleObj name="PHOTO-PAINT" r:id="rId2" imgW="6781680" imgH="4709160" progId="CorelPHOTOPAINT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05000" y="1700808"/>
                        <a:ext cx="6781800" cy="470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786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1BEF-EE4E-4B9B-97B6-9ED799D9C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ανταποκρίνονται οι επιχειρήσεις στον επιχειρησιακό μετασχηματισμό;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47D02-0CFB-420A-984B-A419C441D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Κύρια ευρήματα της μελέτης της «ψηφιακής δίνης»</a:t>
            </a:r>
            <a:r>
              <a:rPr lang="en-US" dirty="0"/>
              <a:t>:</a:t>
            </a:r>
          </a:p>
          <a:p>
            <a:pPr lvl="1"/>
            <a:r>
              <a:rPr lang="el-GR" dirty="0"/>
              <a:t>Η πλειοψηφία των απαντήσεων καταγράφει ότι υπάρχει ψηφιακή στρατηγική αλλά είναι κατατετμημένη. </a:t>
            </a:r>
            <a:r>
              <a:rPr lang="el-GR" b="1" dirty="0"/>
              <a:t>Μόνο το 22% των απαντήσεων καταγράφει την ύπαρξη ολοκληρωμένης ψηφιακής στρατηγικής</a:t>
            </a:r>
            <a:endParaRPr lang="el-GR" dirty="0"/>
          </a:p>
          <a:p>
            <a:pPr lvl="1"/>
            <a:r>
              <a:rPr lang="el-GR" b="1" dirty="0"/>
              <a:t>Μόνο το 1/3 των απαντήσεων </a:t>
            </a:r>
            <a:r>
              <a:rPr lang="el-GR" dirty="0"/>
              <a:t>καταγράφει ότι η ηγεσία του οργανισμού αποκρίνεται ενεργά στην ψηφιακή διαταραχή</a:t>
            </a:r>
            <a:endParaRPr lang="el-GR" b="1" dirty="0"/>
          </a:p>
          <a:p>
            <a:pPr lvl="1"/>
            <a:r>
              <a:rPr lang="el-GR" dirty="0"/>
              <a:t>Υπάρχει </a:t>
            </a:r>
            <a:r>
              <a:rPr lang="el-GR" b="1" dirty="0"/>
              <a:t>μεγάλο χάσμα αντίληψης</a:t>
            </a:r>
            <a:r>
              <a:rPr lang="el-GR" dirty="0"/>
              <a:t> μεταξύ της ηγεσίας και των διευθυντικών στελεχών χαμηλότερου επιπέδου σχετικά με τις προσπάθειες ψηφιακού μετασχηματισμού</a:t>
            </a:r>
            <a:endParaRPr lang="el-GR" b="1" dirty="0"/>
          </a:p>
          <a:p>
            <a:r>
              <a:rPr lang="el-GR" dirty="0"/>
              <a:t>Το</a:t>
            </a:r>
            <a:r>
              <a:rPr lang="en-US" dirty="0"/>
              <a:t> </a:t>
            </a:r>
            <a:r>
              <a:rPr lang="en-US" b="1" dirty="0"/>
              <a:t>85% </a:t>
            </a:r>
            <a:r>
              <a:rPr lang="el-GR" dirty="0"/>
              <a:t>του συνόλου των πρωτοβουλιών ψηφιακού μετασχηματισμού </a:t>
            </a:r>
            <a:r>
              <a:rPr lang="el-GR" b="1" dirty="0"/>
              <a:t>δεν καταφέρνουν</a:t>
            </a:r>
            <a:r>
              <a:rPr lang="en-US" b="1" dirty="0"/>
              <a:t> </a:t>
            </a:r>
            <a:r>
              <a:rPr lang="el-GR" dirty="0"/>
              <a:t>να έχουν τα προσδοκόμενα αποτελέσματα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51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D7902-E197-4923-A12C-7CBE5B01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 μεταξύ, στον τεχνολογικό τομέα…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5B8FF-AE5E-4ECB-8764-341C3938B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1600200"/>
            <a:ext cx="6923088" cy="4983162"/>
          </a:xfrm>
        </p:spPr>
        <p:txBody>
          <a:bodyPr/>
          <a:lstStyle/>
          <a:p>
            <a:r>
              <a:rPr lang="el-GR" sz="1800" dirty="0"/>
              <a:t>Ένα πλήθος τόσο «παραδοσιακών» όσο και «σύγχρονων» εργαλείων είναι διαθέσιμα ώστε να:</a:t>
            </a:r>
          </a:p>
          <a:p>
            <a:pPr lvl="1"/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Υποστηρίξουν τη λειτουργία των ψηφιοποιημένων υπηρεσιών</a:t>
            </a:r>
          </a:p>
          <a:p>
            <a:pPr lvl="1"/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Αξιοποιήσουν στο μέγιστο δυνατό βαθμό την αξία των δεδομένων</a:t>
            </a:r>
          </a:p>
          <a:p>
            <a:pPr lvl="1"/>
            <a:r>
              <a:rPr lang="el-G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Υποστηρίξουν την ολοκλήρωση νέων εννοιών στην εργασιακή πρακτική του οργανισμού</a:t>
            </a:r>
          </a:p>
          <a:p>
            <a:pPr lvl="1"/>
            <a:r>
              <a:rPr lang="el-G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Να προκαλέσουν μόχλευση στην </a:t>
            </a:r>
            <a:r>
              <a:rPr lang="el-GR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οργανωσιακή</a:t>
            </a:r>
            <a:r>
              <a:rPr lang="el-G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κουλτούρα και πρακτική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l-GR" sz="1800" dirty="0"/>
              <a:t>Βασικά εργαλεία τεχνολογίας</a:t>
            </a:r>
            <a:r>
              <a:rPr lang="en-US" sz="1800" dirty="0"/>
              <a:t>:</a:t>
            </a:r>
          </a:p>
          <a:p>
            <a:pPr lvl="1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ERP</a:t>
            </a:r>
          </a:p>
          <a:p>
            <a:pPr lvl="1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CRM</a:t>
            </a:r>
          </a:p>
          <a:p>
            <a:pPr lvl="1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HRM</a:t>
            </a:r>
          </a:p>
          <a:p>
            <a:pPr lvl="1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</a:t>
            </a:r>
          </a:p>
          <a:p>
            <a:pPr lvl="1"/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Μεικτά συστήματα (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Cyber-physical systems</a:t>
            </a: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Συστήματα ανάλυσης κοινωνικών δικτύων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6420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060575"/>
            <a:ext cx="5904582" cy="649288"/>
          </a:xfrm>
        </p:spPr>
        <p:txBody>
          <a:bodyPr/>
          <a:lstStyle/>
          <a:p>
            <a:r>
              <a:rPr lang="el-GR" dirty="0"/>
              <a:t>Τεχνολογίες </a:t>
            </a:r>
            <a:r>
              <a:rPr lang="en-US" dirty="0"/>
              <a:t>CRM </a:t>
            </a:r>
            <a:r>
              <a:rPr lang="el-GR" dirty="0"/>
              <a:t>στην ψηφιακή εποχή</a:t>
            </a:r>
            <a:endParaRPr lang="uk-UA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997200"/>
            <a:ext cx="7993063" cy="3600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dirty="0"/>
              <a:t>Οι τεχνολογίες </a:t>
            </a:r>
            <a:r>
              <a:rPr lang="en-US" dirty="0"/>
              <a:t>CRM </a:t>
            </a:r>
            <a:r>
              <a:rPr lang="el-GR" dirty="0"/>
              <a:t>είναι γνωστές και ευρέως χρησιμοποιούμενες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l-GR" dirty="0"/>
              <a:t>Υπάρχουν από τις αρχές της δεκαετίας του </a:t>
            </a:r>
            <a:r>
              <a:rPr lang="en-US" dirty="0"/>
              <a:t>1970</a:t>
            </a:r>
          </a:p>
          <a:p>
            <a:pPr lvl="1">
              <a:lnSpc>
                <a:spcPct val="80000"/>
              </a:lnSpc>
            </a:pPr>
            <a:r>
              <a:rPr lang="el-GR" dirty="0"/>
              <a:t>Και έχουν εξελιχθεί σε μεγάλο βαθμό από τότε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l-GR" dirty="0"/>
              <a:t>Πώς αναβαθμίζεται η χρήση τους στην ψηφιακή εποχή;</a:t>
            </a:r>
            <a:endParaRPr lang="en-US" dirty="0"/>
          </a:p>
          <a:p>
            <a:pPr>
              <a:lnSpc>
                <a:spcPct val="80000"/>
              </a:lnSpc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7312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5ECE-6549-4288-9ADB-E61081B4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τεχνολογίες </a:t>
            </a:r>
            <a:r>
              <a:rPr lang="en-US" dirty="0"/>
              <a:t>CRM </a:t>
            </a:r>
            <a:r>
              <a:rPr lang="el-GR" dirty="0"/>
              <a:t>βρίσκονται στο επίκεντρο του ψηφιακού μετασχηματισμού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57E35-D2AF-4183-9D07-4968249FC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Κάθε ψηφιακός μετασχηματισμός πρέπει να έχει στο επίκεντρο τον πελάτη</a:t>
            </a:r>
          </a:p>
          <a:p>
            <a:pPr lvl="1"/>
            <a:r>
              <a:rPr lang="el-GR" dirty="0"/>
              <a:t>Διατήρηση ολιστικού προφίλ των πελατών</a:t>
            </a:r>
          </a:p>
          <a:p>
            <a:pPr lvl="1"/>
            <a:r>
              <a:rPr lang="el-GR" dirty="0"/>
              <a:t>Χρήση του προφίλ για την καλύτερη εξυπηρέτηση του πελάτη</a:t>
            </a:r>
            <a:endParaRPr lang="en-US" dirty="0"/>
          </a:p>
          <a:p>
            <a:pPr lvl="2"/>
            <a:r>
              <a:rPr lang="el-GR" dirty="0"/>
              <a:t>Συμπεριλαμβάνοντας σύγχρονα κανάλια πρόσβασης/διάχυσης</a:t>
            </a:r>
            <a:endParaRPr lang="en-US" dirty="0"/>
          </a:p>
          <a:p>
            <a:pPr lvl="1"/>
            <a:r>
              <a:rPr lang="el-GR" dirty="0"/>
              <a:t>… και επίσης να υπάρχει πρόβλεψη για απόκτηση πολύτιμης γνώσης για διαφορετικές πλευρές της επιχείρησης/του οργανισμού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l-GR" dirty="0"/>
              <a:t>Άμεση συνάφεια με τις τεχνολογίες </a:t>
            </a:r>
            <a:r>
              <a:rPr lang="en-US" dirty="0"/>
              <a:t>CRM!</a:t>
            </a:r>
          </a:p>
        </p:txBody>
      </p:sp>
    </p:spTree>
    <p:extLst>
      <p:ext uri="{BB962C8B-B14F-4D97-AF65-F5344CB8AC3E}">
        <p14:creationId xmlns:p14="http://schemas.microsoft.com/office/powerpoint/2010/main" val="337370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emplate">
  <a:themeElements>
    <a:clrScheme name="template 8">
      <a:dk1>
        <a:srgbClr val="4D4D4D"/>
      </a:dk1>
      <a:lt1>
        <a:srgbClr val="FFFFFF"/>
      </a:lt1>
      <a:dk2>
        <a:srgbClr val="4D4D4D"/>
      </a:dk2>
      <a:lt2>
        <a:srgbClr val="393939"/>
      </a:lt2>
      <a:accent1>
        <a:srgbClr val="858585"/>
      </a:accent1>
      <a:accent2>
        <a:srgbClr val="939393"/>
      </a:accent2>
      <a:accent3>
        <a:srgbClr val="FFFFFF"/>
      </a:accent3>
      <a:accent4>
        <a:srgbClr val="404040"/>
      </a:accent4>
      <a:accent5>
        <a:srgbClr val="C2C2C2"/>
      </a:accent5>
      <a:accent6>
        <a:srgbClr val="858585"/>
      </a:accent6>
      <a:hlink>
        <a:srgbClr val="696969"/>
      </a:hlink>
      <a:folHlink>
        <a:srgbClr val="DDDDDD"/>
      </a:folHlink>
    </a:clrScheme>
    <a:fontScheme name="template">
      <a:majorFont>
        <a:latin typeface="Dosis"/>
        <a:ea typeface=""/>
        <a:cs typeface=""/>
      </a:majorFont>
      <a:minorFont>
        <a:latin typeface="Dosi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Dosis"/>
        <a:ea typeface=""/>
        <a:cs typeface=""/>
      </a:majorFont>
      <a:minorFont>
        <a:latin typeface="Dosi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4412</TotalTime>
  <Words>2099</Words>
  <Application>Microsoft Office PowerPoint</Application>
  <PresentationFormat>On-screen Show (4:3)</PresentationFormat>
  <Paragraphs>189</Paragraphs>
  <Slides>27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Dosis</vt:lpstr>
      <vt:lpstr>template</vt:lpstr>
      <vt:lpstr>Custom Design</vt:lpstr>
      <vt:lpstr>PHOTO-PAINT</vt:lpstr>
      <vt:lpstr>Αξιοποιώντας τις δυνατότητες της τεχνολογίας πληροφοριών για αποτελεσματική διοίκηση και μετασχηματισμό των επιχειρήσεων στην ψηφιακή εποχή</vt:lpstr>
      <vt:lpstr>Οι επιχειρήσεις στην ψηφιακή εποχή</vt:lpstr>
      <vt:lpstr>Οι επιχειρήσεις στην ψηφιακή εποχή</vt:lpstr>
      <vt:lpstr>Είναι τόσο σοβαρή η κατάσταση;</vt:lpstr>
      <vt:lpstr>Οι «κόκκινες περιοχές» της ψηφιακής δίνης</vt:lpstr>
      <vt:lpstr>Πώς ανταποκρίνονται οι επιχειρήσεις στον επιχειρησιακό μετασχηματισμό;</vt:lpstr>
      <vt:lpstr>Στο μεταξύ, στον τεχνολογικό τομέα…</vt:lpstr>
      <vt:lpstr>Τεχνολογίες CRM στην ψηφιακή εποχή</vt:lpstr>
      <vt:lpstr>Οι τεχνολογίες CRM βρίσκονται στο επίκεντρο του ψηφιακού μετασχηματισμού</vt:lpstr>
      <vt:lpstr>Τεχνολογίες για επαύξηση των CRM</vt:lpstr>
      <vt:lpstr>Εφαρμογή τεχνολογιών στα CRM για την υποστήριξη του ψηφιακού μετασχηματισμού</vt:lpstr>
      <vt:lpstr>Κατευθύνσεις στα CRM για την υποστήριξη του ψηφιακού μετασχηματισμού</vt:lpstr>
      <vt:lpstr>Βιομηχανία 4.0 / Industry 4.0</vt:lpstr>
      <vt:lpstr>Νέο (ή τροποποιημένο) μοντέλο αλυσίδας αξίας</vt:lpstr>
      <vt:lpstr>Βιομηχανία 4.0: Βασικές τεχνολογίες [1/2]</vt:lpstr>
      <vt:lpstr>Βιομηχανία 4.0: Βασικές τεχνολογίες[2/2]</vt:lpstr>
      <vt:lpstr>Βιομηχανία 4.0: Νέα συστήματα, νέες απαιτήσεις για τα συστήματα ERP</vt:lpstr>
      <vt:lpstr>Βιομηχανία 4.0: Νέα συστήματα, νέες απαιτήσεις για τα συστήματα ERP</vt:lpstr>
      <vt:lpstr>Βιομηχανία 4.0: Τεχνικές απαιτήσεις [1/2]</vt:lpstr>
      <vt:lpstr>Βιομηχανία 4.0: Τεχνικές απαιτήσεις [2/2]</vt:lpstr>
      <vt:lpstr>Βιομηχανία 4.0: Απαιτήσεις σε σχέση με τις διαδικασίες</vt:lpstr>
      <vt:lpstr>Βιομηχανία 4.0: Η διοίκηση πρέπει να αποδεχθεί &amp; να εφαρμόσει νέα μοντέλα και διαδικασίες</vt:lpstr>
      <vt:lpstr>Συμπεράσματα</vt:lpstr>
      <vt:lpstr>PowerPoint Presentation</vt:lpstr>
      <vt:lpstr>Βιβλιογραφία</vt:lpstr>
      <vt:lpstr>Βιβλιογραφία</vt:lpstr>
      <vt:lpstr>Βιβλιογραφία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-</dc:creator>
  <cp:lastModifiedBy>Costas Vassilakis</cp:lastModifiedBy>
  <cp:revision>92</cp:revision>
  <dcterms:created xsi:type="dcterms:W3CDTF">2013-07-04T12:39:08Z</dcterms:created>
  <dcterms:modified xsi:type="dcterms:W3CDTF">2021-05-19T17:41:19Z</dcterms:modified>
</cp:coreProperties>
</file>